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77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1D5F-6EFB-4CE9-ACBE-4EF506E4FC92}" type="datetimeFigureOut">
              <a:rPr lang="da-DK" smtClean="0"/>
              <a:t>05-05-2012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9CD06-5344-47A9-BE36-161222CB52D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001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1D5F-6EFB-4CE9-ACBE-4EF506E4FC92}" type="datetimeFigureOut">
              <a:rPr lang="da-DK" smtClean="0"/>
              <a:t>05-05-2012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9CD06-5344-47A9-BE36-161222CB52D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19493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1D5F-6EFB-4CE9-ACBE-4EF506E4FC92}" type="datetimeFigureOut">
              <a:rPr lang="da-DK" smtClean="0"/>
              <a:t>05-05-2012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9CD06-5344-47A9-BE36-161222CB52D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43807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1D5F-6EFB-4CE9-ACBE-4EF506E4FC92}" type="datetimeFigureOut">
              <a:rPr lang="da-DK" smtClean="0"/>
              <a:t>05-05-2012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9CD06-5344-47A9-BE36-161222CB52D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2160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1D5F-6EFB-4CE9-ACBE-4EF506E4FC92}" type="datetimeFigureOut">
              <a:rPr lang="da-DK" smtClean="0"/>
              <a:t>05-05-2012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9CD06-5344-47A9-BE36-161222CB52D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01538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1D5F-6EFB-4CE9-ACBE-4EF506E4FC92}" type="datetimeFigureOut">
              <a:rPr lang="da-DK" smtClean="0"/>
              <a:t>05-05-2012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9CD06-5344-47A9-BE36-161222CB52D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577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1D5F-6EFB-4CE9-ACBE-4EF506E4FC92}" type="datetimeFigureOut">
              <a:rPr lang="da-DK" smtClean="0"/>
              <a:t>05-05-2012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9CD06-5344-47A9-BE36-161222CB52D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56260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1D5F-6EFB-4CE9-ACBE-4EF506E4FC92}" type="datetimeFigureOut">
              <a:rPr lang="da-DK" smtClean="0"/>
              <a:t>05-05-2012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9CD06-5344-47A9-BE36-161222CB52D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3711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1D5F-6EFB-4CE9-ACBE-4EF506E4FC92}" type="datetimeFigureOut">
              <a:rPr lang="da-DK" smtClean="0"/>
              <a:t>05-05-2012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9CD06-5344-47A9-BE36-161222CB52D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02910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1D5F-6EFB-4CE9-ACBE-4EF506E4FC92}" type="datetimeFigureOut">
              <a:rPr lang="da-DK" smtClean="0"/>
              <a:t>05-05-2012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9CD06-5344-47A9-BE36-161222CB52D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65794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1D5F-6EFB-4CE9-ACBE-4EF506E4FC92}" type="datetimeFigureOut">
              <a:rPr lang="da-DK" smtClean="0"/>
              <a:t>05-05-2012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9CD06-5344-47A9-BE36-161222CB52D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8269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91D5F-6EFB-4CE9-ACBE-4EF506E4FC92}" type="datetimeFigureOut">
              <a:rPr lang="da-DK" smtClean="0"/>
              <a:t>05-05-2012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9CD06-5344-47A9-BE36-161222CB52D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82171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Anvendelse af teori og metode i </a:t>
            </a:r>
            <a:r>
              <a:rPr lang="da-DK" dirty="0" smtClean="0"/>
              <a:t>specialeafhandlinger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>
                <a:solidFill>
                  <a:schemeClr val="tx2"/>
                </a:solidFill>
              </a:rPr>
              <a:t>Sven-Erik Holgersen</a:t>
            </a:r>
          </a:p>
          <a:p>
            <a:r>
              <a:rPr lang="da-DK" dirty="0">
                <a:solidFill>
                  <a:schemeClr val="tx2"/>
                </a:solidFill>
              </a:rPr>
              <a:t>2</a:t>
            </a:r>
            <a:r>
              <a:rPr lang="da-DK" dirty="0" smtClean="0">
                <a:solidFill>
                  <a:schemeClr val="tx2"/>
                </a:solidFill>
              </a:rPr>
              <a:t>. maj 2012</a:t>
            </a:r>
            <a:endParaRPr lang="da-DK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64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da-DK" sz="3200" dirty="0"/>
              <a:t>Jørgen </a:t>
            </a:r>
            <a:r>
              <a:rPr lang="da-DK" sz="3200" dirty="0" err="1"/>
              <a:t>Rønsbo</a:t>
            </a:r>
            <a:r>
              <a:rPr lang="da-DK" sz="3200" dirty="0"/>
              <a:t> </a:t>
            </a:r>
            <a:r>
              <a:rPr lang="da-DK" sz="3200" b="1" i="1" dirty="0" smtClean="0"/>
              <a:t>Musical </a:t>
            </a:r>
            <a:r>
              <a:rPr lang="da-DK" sz="3200" b="1" i="1" dirty="0"/>
              <a:t>som narrativ læreproces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000" dirty="0"/>
              <a:t>5. Fire fortællinger om musicalen	</a:t>
            </a:r>
            <a:r>
              <a:rPr lang="da-DK" sz="2000" dirty="0" smtClean="0"/>
              <a:t>				54</a:t>
            </a:r>
            <a:endParaRPr lang="da-DK" sz="2000" dirty="0"/>
          </a:p>
          <a:p>
            <a:pPr marL="0" indent="0">
              <a:buNone/>
              <a:tabLst>
                <a:tab pos="360363" algn="l"/>
              </a:tabLst>
            </a:pPr>
            <a:r>
              <a:rPr lang="da-DK" sz="2000" dirty="0"/>
              <a:t>	5.1. Elevobservation og fremgangsmåde	</a:t>
            </a:r>
            <a:r>
              <a:rPr lang="da-DK" sz="2000" dirty="0" smtClean="0"/>
              <a:t>			55</a:t>
            </a:r>
            <a:endParaRPr lang="da-DK" sz="2000" dirty="0"/>
          </a:p>
          <a:p>
            <a:pPr marL="0" indent="0">
              <a:buNone/>
              <a:tabLst>
                <a:tab pos="895350" algn="l"/>
              </a:tabLst>
            </a:pPr>
            <a:r>
              <a:rPr lang="da-DK" sz="2000" dirty="0"/>
              <a:t>		5.1.1. Fortællingen om musicalen som en rolleleg	</a:t>
            </a:r>
            <a:r>
              <a:rPr lang="da-DK" sz="2000" dirty="0" smtClean="0"/>
              <a:t>	56</a:t>
            </a:r>
            <a:endParaRPr lang="da-DK" sz="2000" dirty="0"/>
          </a:p>
          <a:p>
            <a:pPr marL="0" indent="0">
              <a:buNone/>
              <a:tabLst>
                <a:tab pos="895350" algn="l"/>
              </a:tabLst>
            </a:pPr>
            <a:r>
              <a:rPr lang="da-DK" sz="2000" dirty="0"/>
              <a:t>		5.1.2. Fortællingen om fællesskabet	</a:t>
            </a:r>
            <a:r>
              <a:rPr lang="da-DK" sz="2000" dirty="0" smtClean="0"/>
              <a:t>		62</a:t>
            </a:r>
            <a:endParaRPr lang="da-DK" sz="2000" dirty="0"/>
          </a:p>
          <a:p>
            <a:pPr marL="0" indent="0">
              <a:buNone/>
              <a:tabLst>
                <a:tab pos="895350" algn="l"/>
              </a:tabLst>
            </a:pPr>
            <a:r>
              <a:rPr lang="da-DK" sz="2000" dirty="0"/>
              <a:t>		5.1.3. Fortællingen om Herkules	</a:t>
            </a:r>
            <a:r>
              <a:rPr lang="da-DK" sz="2000" dirty="0" smtClean="0"/>
              <a:t>			68</a:t>
            </a:r>
            <a:endParaRPr lang="da-DK" sz="2000" dirty="0"/>
          </a:p>
          <a:p>
            <a:pPr marL="0" indent="0">
              <a:buNone/>
              <a:tabLst>
                <a:tab pos="895350" algn="l"/>
              </a:tabLst>
            </a:pPr>
            <a:r>
              <a:rPr lang="da-DK" sz="2000" dirty="0"/>
              <a:t>	5.1.4. Fortællingen om at blive et </a:t>
            </a:r>
            <a:r>
              <a:rPr lang="da-DK" sz="2000" dirty="0" smtClean="0"/>
              <a:t>selv</a:t>
            </a:r>
            <a:r>
              <a:rPr lang="da-DK" sz="2000" dirty="0"/>
              <a:t>			</a:t>
            </a:r>
            <a:r>
              <a:rPr lang="da-DK" sz="2000" dirty="0" smtClean="0"/>
              <a:t>74</a:t>
            </a:r>
          </a:p>
          <a:p>
            <a:pPr marL="0" indent="0">
              <a:buNone/>
            </a:pPr>
            <a:endParaRPr lang="da-DK" sz="2000" dirty="0" smtClean="0"/>
          </a:p>
          <a:p>
            <a:pPr marL="0" indent="0">
              <a:buNone/>
            </a:pPr>
            <a:r>
              <a:rPr lang="da-DK" sz="2000" dirty="0" smtClean="0"/>
              <a:t>6</a:t>
            </a:r>
            <a:r>
              <a:rPr lang="da-DK" sz="2000" dirty="0"/>
              <a:t>. Gyldighed	</a:t>
            </a:r>
            <a:r>
              <a:rPr lang="da-DK" sz="2000" dirty="0" smtClean="0"/>
              <a:t>						83</a:t>
            </a:r>
            <a:endParaRPr lang="da-DK" sz="2000" dirty="0"/>
          </a:p>
          <a:p>
            <a:pPr marL="0" indent="0">
              <a:buNone/>
            </a:pPr>
            <a:r>
              <a:rPr lang="da-DK" sz="2000" dirty="0"/>
              <a:t>	6.1. Kritik af pædagogisk </a:t>
            </a:r>
            <a:r>
              <a:rPr lang="da-DK" sz="2000" dirty="0" smtClean="0"/>
              <a:t>etnografi				84</a:t>
            </a:r>
            <a:endParaRPr lang="da-DK" sz="2000" dirty="0"/>
          </a:p>
          <a:p>
            <a:pPr marL="0" indent="0">
              <a:buNone/>
            </a:pPr>
            <a:r>
              <a:rPr lang="da-DK" sz="2000" dirty="0"/>
              <a:t> </a:t>
            </a:r>
          </a:p>
          <a:p>
            <a:pPr marL="0" indent="0">
              <a:buNone/>
            </a:pPr>
            <a:r>
              <a:rPr lang="da-DK" sz="2000" dirty="0"/>
              <a:t>7. Konklusion</a:t>
            </a:r>
          </a:p>
        </p:txBody>
      </p:sp>
    </p:spTree>
    <p:extLst>
      <p:ext uri="{BB962C8B-B14F-4D97-AF65-F5344CB8AC3E}">
        <p14:creationId xmlns:p14="http://schemas.microsoft.com/office/powerpoint/2010/main" val="294487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Gyldighed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da-DK" dirty="0" smtClean="0"/>
              <a:t>Problemstilling</a:t>
            </a:r>
          </a:p>
          <a:p>
            <a:pPr marL="0" indent="0" algn="ctr">
              <a:buNone/>
            </a:pPr>
            <a:endParaRPr lang="da-DK" dirty="0"/>
          </a:p>
          <a:p>
            <a:pPr marL="0" indent="0" algn="ctr">
              <a:buNone/>
            </a:pPr>
            <a:endParaRPr lang="da-DK" dirty="0" smtClean="0"/>
          </a:p>
          <a:p>
            <a:pPr marL="0" indent="0" algn="ctr">
              <a:buNone/>
            </a:pPr>
            <a:r>
              <a:rPr lang="da-DK" dirty="0" smtClean="0"/>
              <a:t>Empirisk 				Teoretisk</a:t>
            </a:r>
          </a:p>
          <a:p>
            <a:pPr marL="0" indent="0" algn="ctr">
              <a:buNone/>
            </a:pPr>
            <a:r>
              <a:rPr lang="da-DK" dirty="0" smtClean="0"/>
              <a:t>intern loyalitet			ekstern forankring</a:t>
            </a:r>
          </a:p>
        </p:txBody>
      </p:sp>
      <p:cxnSp>
        <p:nvCxnSpPr>
          <p:cNvPr id="5" name="Lige pilforbindelse 4"/>
          <p:cNvCxnSpPr/>
          <p:nvPr/>
        </p:nvCxnSpPr>
        <p:spPr>
          <a:xfrm flipH="1">
            <a:off x="2555776" y="2276872"/>
            <a:ext cx="1512168" cy="1080120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Lige pilforbindelse 5"/>
          <p:cNvCxnSpPr/>
          <p:nvPr/>
        </p:nvCxnSpPr>
        <p:spPr>
          <a:xfrm>
            <a:off x="5076056" y="2276872"/>
            <a:ext cx="1440160" cy="1080120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Lige pilforbindelse 6"/>
          <p:cNvCxnSpPr/>
          <p:nvPr/>
        </p:nvCxnSpPr>
        <p:spPr>
          <a:xfrm flipH="1">
            <a:off x="3419872" y="3861048"/>
            <a:ext cx="2016224" cy="0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kstboks 3"/>
          <p:cNvSpPr txBox="1"/>
          <p:nvPr/>
        </p:nvSpPr>
        <p:spPr>
          <a:xfrm>
            <a:off x="755576" y="5373216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Jørgensen, Per Schultz (1989). </a:t>
            </a:r>
            <a:r>
              <a:rPr lang="da-DK" sz="1400" dirty="0"/>
              <a:t>Om kvalitative analyser - og deres gyldighed. I: </a:t>
            </a:r>
            <a:r>
              <a:rPr lang="da-DK" sz="1400" i="1" dirty="0"/>
              <a:t>Nordisk Psykologi, 1989, 41</a:t>
            </a:r>
            <a:r>
              <a:rPr lang="da-DK" sz="1400" dirty="0"/>
              <a:t> (1), s. 112-128.</a:t>
            </a:r>
            <a:endParaRPr lang="da-DK" sz="1400" dirty="0"/>
          </a:p>
        </p:txBody>
      </p:sp>
    </p:spTree>
    <p:extLst>
      <p:ext uri="{BB962C8B-B14F-4D97-AF65-F5344CB8AC3E}">
        <p14:creationId xmlns:p14="http://schemas.microsoft.com/office/powerpoint/2010/main" val="312465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200800" cy="648072"/>
          </a:xfrm>
        </p:spPr>
        <p:txBody>
          <a:bodyPr lIns="0" rIns="0">
            <a:noAutofit/>
          </a:bodyPr>
          <a:lstStyle/>
          <a:p>
            <a:r>
              <a:rPr lang="da-DK" sz="3200" dirty="0"/>
              <a:t>Hvordan </a:t>
            </a:r>
            <a:r>
              <a:rPr lang="da-DK" sz="3200" dirty="0" smtClean="0"/>
              <a:t>vælge </a:t>
            </a:r>
            <a:r>
              <a:rPr lang="da-DK" sz="3200" dirty="0"/>
              <a:t>teori og metode?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2528"/>
          </a:xfrm>
        </p:spPr>
        <p:txBody>
          <a:bodyPr>
            <a:noAutofit/>
          </a:bodyPr>
          <a:lstStyle/>
          <a:p>
            <a:pPr lvl="0"/>
            <a:r>
              <a:rPr lang="da-DK" sz="2600" dirty="0"/>
              <a:t>Metoder og teoretiske perspektiver kan </a:t>
            </a:r>
            <a:r>
              <a:rPr lang="da-DK" sz="2600" dirty="0" smtClean="0"/>
              <a:t>være mere eller mindre oplagte i </a:t>
            </a:r>
            <a:r>
              <a:rPr lang="da-DK" sz="2600" dirty="0"/>
              <a:t>forhold til problemstillingen. </a:t>
            </a:r>
          </a:p>
          <a:p>
            <a:pPr lvl="0"/>
            <a:r>
              <a:rPr lang="da-DK" sz="2600" dirty="0"/>
              <a:t>Men ofte kan man argumentere for forskellige </a:t>
            </a:r>
            <a:r>
              <a:rPr lang="da-DK" sz="2600" dirty="0" smtClean="0"/>
              <a:t>teorier og metoder </a:t>
            </a:r>
            <a:r>
              <a:rPr lang="da-DK" sz="2600" dirty="0"/>
              <a:t>eller for </a:t>
            </a:r>
            <a:r>
              <a:rPr lang="da-DK" sz="2600" dirty="0" smtClean="0"/>
              <a:t>teoretisk eller metodisk pluralisme</a:t>
            </a:r>
            <a:r>
              <a:rPr lang="da-DK" sz="2600" dirty="0"/>
              <a:t>.</a:t>
            </a:r>
          </a:p>
          <a:p>
            <a:pPr lvl="0"/>
            <a:r>
              <a:rPr lang="da-DK" sz="2600" dirty="0"/>
              <a:t>Valget af teori og metode kan hænge sammen med ens generelle </a:t>
            </a:r>
            <a:r>
              <a:rPr lang="da-DK" sz="2600" dirty="0" smtClean="0"/>
              <a:t>verdensanskuelse eller fornemmelse.</a:t>
            </a:r>
            <a:endParaRPr lang="da-DK" sz="2600" dirty="0"/>
          </a:p>
          <a:p>
            <a:pPr lvl="0"/>
            <a:r>
              <a:rPr lang="da-DK" sz="2600" dirty="0" smtClean="0"/>
              <a:t>(Valg af) problemstillingen </a:t>
            </a:r>
            <a:r>
              <a:rPr lang="da-DK" sz="2600" dirty="0"/>
              <a:t>kan på et ikke særlig bevidst niveau </a:t>
            </a:r>
            <a:r>
              <a:rPr lang="da-DK" sz="2600" dirty="0" smtClean="0"/>
              <a:t>hænge sammen med ens </a:t>
            </a:r>
            <a:r>
              <a:rPr lang="da-DK" sz="2600" dirty="0"/>
              <a:t>verdensanskuelse.</a:t>
            </a:r>
          </a:p>
          <a:p>
            <a:pPr lvl="0"/>
            <a:r>
              <a:rPr lang="da-DK" sz="2600" dirty="0"/>
              <a:t>Valg af </a:t>
            </a:r>
            <a:r>
              <a:rPr lang="da-DK" sz="2600" dirty="0" smtClean="0"/>
              <a:t>problemstilling, teoretisk </a:t>
            </a:r>
            <a:r>
              <a:rPr lang="da-DK" sz="2600" dirty="0"/>
              <a:t>perspektiv </a:t>
            </a:r>
            <a:r>
              <a:rPr lang="da-DK" sz="2600" dirty="0" smtClean="0"/>
              <a:t>og metode fordrer derfor både videnskabelig refleksion og selvrefleksion </a:t>
            </a:r>
            <a:r>
              <a:rPr lang="da-DK" sz="2600" dirty="0"/>
              <a:t>/ selvransagelse </a:t>
            </a:r>
            <a:r>
              <a:rPr lang="da-DK" sz="2600" dirty="0" smtClean="0"/>
              <a:t>…!</a:t>
            </a:r>
            <a:endParaRPr lang="da-DK" sz="2600" dirty="0"/>
          </a:p>
        </p:txBody>
      </p:sp>
    </p:spTree>
    <p:extLst>
      <p:ext uri="{BB962C8B-B14F-4D97-AF65-F5344CB8AC3E}">
        <p14:creationId xmlns:p14="http://schemas.microsoft.com/office/powerpoint/2010/main" val="3929026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dirty="0"/>
              <a:t>Forskellige teoretiske </a:t>
            </a:r>
            <a:r>
              <a:rPr lang="da-DK" sz="3200" dirty="0" smtClean="0"/>
              <a:t>niveauer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Videnskabsfilosofi </a:t>
            </a:r>
          </a:p>
          <a:p>
            <a:r>
              <a:rPr lang="da-DK" dirty="0" smtClean="0"/>
              <a:t>Videnskabsteori</a:t>
            </a:r>
            <a:endParaRPr lang="da-DK" dirty="0"/>
          </a:p>
          <a:p>
            <a:pPr lvl="0"/>
            <a:r>
              <a:rPr lang="da-DK" dirty="0" smtClean="0"/>
              <a:t>Fagteori fx </a:t>
            </a:r>
            <a:r>
              <a:rPr lang="da-DK" dirty="0"/>
              <a:t>pædagogisk </a:t>
            </a:r>
            <a:r>
              <a:rPr lang="da-DK" dirty="0" smtClean="0"/>
              <a:t>teori</a:t>
            </a:r>
          </a:p>
          <a:p>
            <a:pPr lvl="1"/>
            <a:r>
              <a:rPr lang="da-DK" dirty="0" smtClean="0"/>
              <a:t>Viden om problemstillingen (</a:t>
            </a:r>
            <a:r>
              <a:rPr lang="da-DK" dirty="0" err="1" smtClean="0"/>
              <a:t>state</a:t>
            </a:r>
            <a:r>
              <a:rPr lang="da-DK" dirty="0" smtClean="0"/>
              <a:t> of the art)</a:t>
            </a:r>
            <a:endParaRPr lang="da-DK" dirty="0"/>
          </a:p>
          <a:p>
            <a:pPr lvl="0"/>
            <a:r>
              <a:rPr lang="da-DK" dirty="0" smtClean="0"/>
              <a:t>Metodologi</a:t>
            </a:r>
            <a:r>
              <a:rPr lang="da-DK" dirty="0"/>
              <a:t>, dvs. teori om </a:t>
            </a:r>
            <a:r>
              <a:rPr lang="da-DK" dirty="0" smtClean="0"/>
              <a:t>metoder</a:t>
            </a:r>
          </a:p>
          <a:p>
            <a:pPr lvl="0"/>
            <a:r>
              <a:rPr lang="da-DK" dirty="0" smtClean="0"/>
              <a:t>Metoder i praksis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34599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272808" cy="595193"/>
          </a:xfrm>
        </p:spPr>
        <p:txBody>
          <a:bodyPr lIns="0" tIns="36000" rIns="0" bIns="36000">
            <a:normAutofit/>
          </a:bodyPr>
          <a:lstStyle/>
          <a:p>
            <a:r>
              <a:rPr lang="da-DK" sz="2800" dirty="0"/>
              <a:t>Pædagogisk perspektiv </a:t>
            </a:r>
            <a:r>
              <a:rPr lang="da-DK" sz="2800" dirty="0" err="1"/>
              <a:t>vs</a:t>
            </a:r>
            <a:r>
              <a:rPr lang="da-DK" sz="2800" dirty="0"/>
              <a:t> Forskningsperspektiv</a:t>
            </a:r>
          </a:p>
        </p:txBody>
      </p:sp>
      <p:graphicFrame>
        <p:nvGraphicFramePr>
          <p:cNvPr id="4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3814358"/>
              </p:ext>
            </p:extLst>
          </p:nvPr>
        </p:nvGraphicFramePr>
        <p:xfrm>
          <a:off x="971600" y="1196752"/>
          <a:ext cx="7200800" cy="3960439"/>
        </p:xfrm>
        <a:graphic>
          <a:graphicData uri="http://schemas.openxmlformats.org/drawingml/2006/table">
            <a:tbl>
              <a:tblPr/>
              <a:tblGrid>
                <a:gridCol w="1496472"/>
                <a:gridCol w="2780614"/>
                <a:gridCol w="2923714"/>
              </a:tblGrid>
              <a:tr h="1389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Metateori</a:t>
                      </a:r>
                    </a:p>
                  </a:txBody>
                  <a:tcPr marL="36000" marR="36000" marT="36000" marB="36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(Faglig)pædagogisk filosofi og –teori, </a:t>
                      </a:r>
                      <a:r>
                        <a:rPr kumimoji="0" lang="da-DK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didaktologi</a:t>
                      </a:r>
                      <a:endParaRPr kumimoji="0" lang="da-DK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Videnskabsfilosofi,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-teori og metodologi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Metode og teori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(Faglig)pædagogisk metode, didaktik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Forskningsmetode, analysestrategier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35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Handling</a:t>
                      </a:r>
                    </a:p>
                  </a:txBody>
                  <a:tcPr marL="36000" marR="36000" marT="36000" marB="36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(Faglig)pædagogisk praksis, undervisning</a:t>
                      </a:r>
                      <a:endParaRPr kumimoji="0" lang="da-DK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Forskningspraksis, dataindsamling m.v. 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kstboks 2"/>
          <p:cNvSpPr txBox="1"/>
          <p:nvPr/>
        </p:nvSpPr>
        <p:spPr>
          <a:xfrm>
            <a:off x="971600" y="5301208"/>
            <a:ext cx="7200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/>
              <a:t>Holgersen, Sven-Erik (2006). Mellem fag og forskning. In: Christiansen, Irene og Fristrup Tine (red.). </a:t>
            </a:r>
            <a:r>
              <a:rPr lang="da-DK" sz="1400" i="1" dirty="0"/>
              <a:t>Universitetspædagogiske refleksioner – Om overførslen af viden i undervisning og uddannelse</a:t>
            </a:r>
            <a:r>
              <a:rPr lang="da-DK" sz="1400" dirty="0"/>
              <a:t>. København: Danmarks Pædagogiske Universitets Forlag</a:t>
            </a:r>
            <a:endParaRPr lang="da-DK" sz="1400" dirty="0"/>
          </a:p>
        </p:txBody>
      </p:sp>
    </p:spTree>
    <p:extLst>
      <p:ext uri="{BB962C8B-B14F-4D97-AF65-F5344CB8AC3E}">
        <p14:creationId xmlns:p14="http://schemas.microsoft.com/office/powerpoint/2010/main" val="2074896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18654"/>
            <a:ext cx="8229600" cy="1282154"/>
          </a:xfrm>
        </p:spPr>
        <p:txBody>
          <a:bodyPr>
            <a:normAutofit/>
          </a:bodyPr>
          <a:lstStyle/>
          <a:p>
            <a:r>
              <a:rPr lang="da-DK" sz="3200" dirty="0"/>
              <a:t>Eksempler på god </a:t>
            </a:r>
            <a:r>
              <a:rPr lang="da-DK" sz="3200" dirty="0" smtClean="0"/>
              <a:t/>
            </a:r>
            <a:br>
              <a:rPr lang="da-DK" sz="3200" dirty="0" smtClean="0"/>
            </a:br>
            <a:r>
              <a:rPr lang="da-DK" sz="3200" dirty="0" smtClean="0"/>
              <a:t>- og </a:t>
            </a:r>
            <a:r>
              <a:rPr lang="da-DK" sz="3200" dirty="0"/>
              <a:t>mindre god anvendelse af teori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da-DK" sz="2600" dirty="0" smtClean="0"/>
              <a:t>Teori som </a:t>
            </a:r>
            <a:r>
              <a:rPr lang="da-DK" sz="2600" dirty="0"/>
              <a:t>”en </a:t>
            </a:r>
            <a:r>
              <a:rPr lang="da-DK" sz="2600" dirty="0" smtClean="0"/>
              <a:t>overfrakke” eller tilføjelse</a:t>
            </a:r>
          </a:p>
          <a:p>
            <a:pPr>
              <a:spcAft>
                <a:spcPts val="1200"/>
              </a:spcAft>
            </a:pPr>
            <a:r>
              <a:rPr lang="da-DK" sz="2600" b="1" dirty="0" smtClean="0"/>
              <a:t>beskrivende</a:t>
            </a:r>
            <a:r>
              <a:rPr lang="da-DK" sz="2600" dirty="0" smtClean="0"/>
              <a:t> anvendelse af teori (ontologisk dumpning)</a:t>
            </a:r>
          </a:p>
          <a:p>
            <a:pPr>
              <a:spcAft>
                <a:spcPts val="1200"/>
              </a:spcAft>
            </a:pPr>
            <a:r>
              <a:rPr lang="da-DK" sz="2600" b="1" dirty="0" smtClean="0"/>
              <a:t>analytisk</a:t>
            </a:r>
            <a:r>
              <a:rPr lang="da-DK" sz="2600" dirty="0" smtClean="0"/>
              <a:t> anvendelse af teori (teori leder til ny forståelse)</a:t>
            </a:r>
          </a:p>
          <a:p>
            <a:pPr>
              <a:spcAft>
                <a:spcPts val="1200"/>
              </a:spcAft>
            </a:pPr>
            <a:r>
              <a:rPr lang="da-DK" sz="2600" b="1" dirty="0" smtClean="0"/>
              <a:t>inkarneret</a:t>
            </a:r>
            <a:r>
              <a:rPr lang="da-DK" sz="2600" dirty="0" smtClean="0"/>
              <a:t> anvendelse af teori (at tænke som teoretikeren)</a:t>
            </a:r>
          </a:p>
          <a:p>
            <a:pPr>
              <a:spcAft>
                <a:spcPts val="1200"/>
              </a:spcAft>
            </a:pPr>
            <a:endParaRPr lang="da-DK" sz="2600" dirty="0"/>
          </a:p>
          <a:p>
            <a:pPr marL="0" indent="0">
              <a:spcAft>
                <a:spcPts val="1200"/>
              </a:spcAft>
              <a:buNone/>
            </a:pPr>
            <a:r>
              <a:rPr lang="da-DK" sz="2600" dirty="0" smtClean="0"/>
              <a:t>Eksempel: </a:t>
            </a:r>
            <a:r>
              <a:rPr lang="da-DK" sz="2600" i="1" dirty="0"/>
              <a:t>Musical som narrativ læreproces</a:t>
            </a:r>
            <a:r>
              <a:rPr lang="da-DK" sz="2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957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595194"/>
          </a:xfrm>
        </p:spPr>
        <p:txBody>
          <a:bodyPr>
            <a:normAutofit/>
          </a:bodyPr>
          <a:lstStyle/>
          <a:p>
            <a:r>
              <a:rPr lang="da-DK" sz="3200" dirty="0" smtClean="0"/>
              <a:t>Inkarneret </a:t>
            </a:r>
            <a:r>
              <a:rPr lang="da-DK" sz="3200" dirty="0"/>
              <a:t>anvendelse af </a:t>
            </a:r>
            <a:r>
              <a:rPr lang="da-DK" sz="3200" dirty="0" smtClean="0"/>
              <a:t>teori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971600" y="1484784"/>
            <a:ext cx="7344816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1800" i="1" dirty="0">
                <a:latin typeface="Times New Roman" pitchFamily="18" charset="0"/>
                <a:cs typeface="Times New Roman" pitchFamily="18" charset="0"/>
              </a:rPr>
              <a:t>Musical som narrativ læreproces</a:t>
            </a:r>
            <a:r>
              <a:rPr lang="da-DK" sz="1800" dirty="0">
                <a:latin typeface="Times New Roman" pitchFamily="18" charset="0"/>
                <a:cs typeface="Times New Roman" pitchFamily="18" charset="0"/>
              </a:rPr>
              <a:t> er historien om </a:t>
            </a:r>
            <a:r>
              <a:rPr lang="da-DK" sz="1800" dirty="0" smtClean="0">
                <a:latin typeface="Times New Roman" pitchFamily="18" charset="0"/>
                <a:cs typeface="Times New Roman" pitchFamily="18" charset="0"/>
              </a:rPr>
              <a:t>musicalproduktion på </a:t>
            </a:r>
            <a:r>
              <a:rPr lang="da-DK" sz="1800" dirty="0">
                <a:latin typeface="Times New Roman" pitchFamily="18" charset="0"/>
                <a:cs typeface="Times New Roman" pitchFamily="18" charset="0"/>
              </a:rPr>
              <a:t>en efterskole, hvor den metodologiske tilgang er pædagogisk etnografi, mens den overordnede teoretiske ramme er </a:t>
            </a:r>
            <a:r>
              <a:rPr lang="da-DK" sz="1800" dirty="0" err="1">
                <a:latin typeface="Times New Roman" pitchFamily="18" charset="0"/>
                <a:cs typeface="Times New Roman" pitchFamily="18" charset="0"/>
              </a:rPr>
              <a:t>Ricoeurs</a:t>
            </a:r>
            <a:r>
              <a:rPr lang="da-DK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1800" dirty="0" smtClean="0">
                <a:latin typeface="Times New Roman" pitchFamily="18" charset="0"/>
                <a:cs typeface="Times New Roman" pitchFamily="18" charset="0"/>
              </a:rPr>
              <a:t>hermeneutiske fænomenologi, </a:t>
            </a:r>
            <a:r>
              <a:rPr lang="da-DK" sz="1800" dirty="0">
                <a:latin typeface="Times New Roman" pitchFamily="18" charset="0"/>
                <a:cs typeface="Times New Roman" pitchFamily="18" charset="0"/>
              </a:rPr>
              <a:t>først og fremmest </a:t>
            </a:r>
            <a:r>
              <a:rPr lang="da-DK" sz="1800" dirty="0" smtClean="0">
                <a:latin typeface="Times New Roman" pitchFamily="18" charset="0"/>
                <a:cs typeface="Times New Roman" pitchFamily="18" charset="0"/>
              </a:rPr>
              <a:t>teorien </a:t>
            </a:r>
            <a:r>
              <a:rPr lang="da-DK" sz="1800" dirty="0">
                <a:latin typeface="Times New Roman" pitchFamily="18" charset="0"/>
                <a:cs typeface="Times New Roman" pitchFamily="18" charset="0"/>
              </a:rPr>
              <a:t>om den trefoldige mimesis. </a:t>
            </a:r>
            <a:endParaRPr lang="da-DK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da-DK" sz="1800" dirty="0" smtClean="0">
                <a:latin typeface="Times New Roman" pitchFamily="18" charset="0"/>
                <a:cs typeface="Times New Roman" pitchFamily="18" charset="0"/>
              </a:rPr>
              <a:t>Afsættet </a:t>
            </a:r>
            <a:r>
              <a:rPr lang="da-DK" sz="18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da-DK" sz="1800" dirty="0" err="1">
                <a:latin typeface="Times New Roman" pitchFamily="18" charset="0"/>
                <a:cs typeface="Times New Roman" pitchFamily="18" charset="0"/>
              </a:rPr>
              <a:t>mimesisteorien</a:t>
            </a:r>
            <a:r>
              <a:rPr lang="da-DK" sz="1800" dirty="0">
                <a:latin typeface="Times New Roman" pitchFamily="18" charset="0"/>
                <a:cs typeface="Times New Roman" pitchFamily="18" charset="0"/>
              </a:rPr>
              <a:t> formuleres bredt i forhold til menneskelig selvdannelse, og samtidig med at </a:t>
            </a:r>
            <a:r>
              <a:rPr lang="da-DK" sz="1800" dirty="0" err="1">
                <a:latin typeface="Times New Roman" pitchFamily="18" charset="0"/>
                <a:cs typeface="Times New Roman" pitchFamily="18" charset="0"/>
              </a:rPr>
              <a:t>mimesisteorien</a:t>
            </a:r>
            <a:r>
              <a:rPr lang="da-DK" sz="1800" dirty="0">
                <a:latin typeface="Times New Roman" pitchFamily="18" charset="0"/>
                <a:cs typeface="Times New Roman" pitchFamily="18" charset="0"/>
              </a:rPr>
              <a:t> diskuteres og kommenteres forklares dens relevans for at forstå, hvordan elever indgår i og forstår sig selv gennem deltagelse i musical produktionen. </a:t>
            </a:r>
          </a:p>
          <a:p>
            <a:pPr marL="0" indent="0">
              <a:buNone/>
            </a:pPr>
            <a:r>
              <a:rPr lang="da-DK" sz="1800" dirty="0">
                <a:latin typeface="Times New Roman" pitchFamily="18" charset="0"/>
                <a:cs typeface="Times New Roman" pitchFamily="18" charset="0"/>
              </a:rPr>
              <a:t>Selv om der er stor forskel på, hvad der konkret har været på spil for </a:t>
            </a:r>
            <a:r>
              <a:rPr lang="da-DK" sz="1800" dirty="0" err="1" smtClean="0">
                <a:latin typeface="Times New Roman" pitchFamily="18" charset="0"/>
                <a:cs typeface="Times New Roman" pitchFamily="18" charset="0"/>
              </a:rPr>
              <a:t>Ricoeur</a:t>
            </a:r>
            <a:r>
              <a:rPr lang="da-DK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1800" dirty="0">
                <a:latin typeface="Times New Roman" pitchFamily="18" charset="0"/>
                <a:cs typeface="Times New Roman" pitchFamily="18" charset="0"/>
              </a:rPr>
              <a:t>– hvis projekt drejede sig om menneskeheden som sådan – og for deltagerne i en musical, lykkes det at operationalisere teorien i relation til </a:t>
            </a:r>
            <a:r>
              <a:rPr lang="da-DK" sz="1800" dirty="0" smtClean="0">
                <a:latin typeface="Times New Roman" pitchFamily="18" charset="0"/>
                <a:cs typeface="Times New Roman" pitchFamily="18" charset="0"/>
              </a:rPr>
              <a:t>efterskole-elevernes </a:t>
            </a:r>
            <a:r>
              <a:rPr lang="da-DK" sz="1800" dirty="0">
                <a:latin typeface="Times New Roman" pitchFamily="18" charset="0"/>
                <a:cs typeface="Times New Roman" pitchFamily="18" charset="0"/>
              </a:rPr>
              <a:t>tilværelsesprojekt og helt ned i detaljerne omkring arbejdet med musicalen. Der er fx analyser af, hvordan de enkelte elever gennemgår en udvikling og forandrer selvforståelse på en måde, der på samme tid illustrerer centrale pointer i </a:t>
            </a:r>
            <a:r>
              <a:rPr lang="da-DK" sz="1800" dirty="0" err="1">
                <a:latin typeface="Times New Roman" pitchFamily="18" charset="0"/>
                <a:cs typeface="Times New Roman" pitchFamily="18" charset="0"/>
              </a:rPr>
              <a:t>mimesisteorien</a:t>
            </a:r>
            <a:r>
              <a:rPr lang="da-DK" sz="1800" dirty="0">
                <a:latin typeface="Times New Roman" pitchFamily="18" charset="0"/>
                <a:cs typeface="Times New Roman" pitchFamily="18" charset="0"/>
              </a:rPr>
              <a:t> og giver mulighed for at se sammenhænge i det empiriske materiale, som ellers ville være forblevet ufortalt.</a:t>
            </a:r>
          </a:p>
        </p:txBody>
      </p:sp>
    </p:spTree>
    <p:extLst>
      <p:ext uri="{BB962C8B-B14F-4D97-AF65-F5344CB8AC3E}">
        <p14:creationId xmlns:p14="http://schemas.microsoft.com/office/powerpoint/2010/main" val="377576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da-DK" sz="3200" dirty="0"/>
              <a:t>Jørgen </a:t>
            </a:r>
            <a:r>
              <a:rPr lang="da-DK" sz="3200" dirty="0" err="1"/>
              <a:t>Rønsbo</a:t>
            </a:r>
            <a:r>
              <a:rPr lang="da-DK" sz="3200" dirty="0"/>
              <a:t> </a:t>
            </a:r>
            <a:r>
              <a:rPr lang="da-DK" sz="3200" b="1" i="1" dirty="0" smtClean="0"/>
              <a:t>Musical </a:t>
            </a:r>
            <a:r>
              <a:rPr lang="da-DK" sz="3200" b="1" i="1" dirty="0"/>
              <a:t>som narrativ læreproces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a-DK" dirty="0"/>
              <a:t>1. Indledning og motivation	</a:t>
            </a:r>
            <a:r>
              <a:rPr lang="da-DK" dirty="0" smtClean="0"/>
              <a:t>				4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	1.1. Min indgang til projektet	</a:t>
            </a:r>
            <a:r>
              <a:rPr lang="da-DK" dirty="0" smtClean="0"/>
              <a:t>			4</a:t>
            </a:r>
            <a:r>
              <a:rPr lang="da-DK" dirty="0"/>
              <a:t>			</a:t>
            </a:r>
            <a:endParaRPr lang="da-DK" dirty="0" smtClean="0"/>
          </a:p>
          <a:p>
            <a:pPr marL="0" indent="0">
              <a:buNone/>
            </a:pPr>
            <a:r>
              <a:rPr lang="da-DK" dirty="0"/>
              <a:t>	</a:t>
            </a:r>
            <a:r>
              <a:rPr lang="da-DK" dirty="0" smtClean="0"/>
              <a:t>1.1.1</a:t>
            </a:r>
            <a:r>
              <a:rPr lang="da-DK" dirty="0"/>
              <a:t>. Musical</a:t>
            </a:r>
          </a:p>
          <a:p>
            <a:pPr marL="0" indent="0">
              <a:buNone/>
            </a:pPr>
            <a:r>
              <a:rPr lang="da-DK" dirty="0"/>
              <a:t>		1.1.1. Musical.	</a:t>
            </a:r>
            <a:r>
              <a:rPr lang="da-DK" dirty="0" smtClean="0"/>
              <a:t>			4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		1.1.2. Den kommercielle musical.	</a:t>
            </a:r>
            <a:r>
              <a:rPr lang="da-DK" dirty="0" smtClean="0"/>
              <a:t>	6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		1.1.3. Musical i skoleregi.	</a:t>
            </a:r>
            <a:r>
              <a:rPr lang="da-DK" dirty="0" smtClean="0"/>
              <a:t>		7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		1.1.4. Læring i efterskolen	</a:t>
            </a:r>
            <a:r>
              <a:rPr lang="da-DK" dirty="0" smtClean="0"/>
              <a:t>		8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	1.2. Problemformulering og metode	</a:t>
            </a:r>
            <a:r>
              <a:rPr lang="da-DK" dirty="0" smtClean="0"/>
              <a:t>		9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		1.2.1. Definition af det æstetiske.	</a:t>
            </a:r>
            <a:r>
              <a:rPr lang="da-DK" dirty="0" smtClean="0"/>
              <a:t>	10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		1.2.2. Mimesis.	</a:t>
            </a:r>
            <a:r>
              <a:rPr lang="da-DK" dirty="0" smtClean="0"/>
              <a:t>			12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		1.2.3. Problemformulering	</a:t>
            </a:r>
            <a:r>
              <a:rPr lang="da-DK" dirty="0" smtClean="0"/>
              <a:t>		12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	1.3. Metodiske overvejelser	</a:t>
            </a:r>
            <a:r>
              <a:rPr lang="da-DK" dirty="0" smtClean="0"/>
              <a:t>			13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		1.3.1. Valg af projekt	</a:t>
            </a:r>
            <a:r>
              <a:rPr lang="da-DK" dirty="0" smtClean="0"/>
              <a:t>		13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		1.3.2. Efterskolen	</a:t>
            </a:r>
            <a:r>
              <a:rPr lang="da-DK" dirty="0" smtClean="0"/>
              <a:t>			14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		1.3.3. Pædagogisk etnografi	</a:t>
            </a:r>
            <a:r>
              <a:rPr lang="da-DK" dirty="0" smtClean="0"/>
              <a:t>		14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		1.3.4. Rammen om forløbet	</a:t>
            </a:r>
            <a:r>
              <a:rPr lang="da-DK" dirty="0" smtClean="0"/>
              <a:t>		16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0539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da-DK" sz="3200" dirty="0"/>
              <a:t>Jørgen </a:t>
            </a:r>
            <a:r>
              <a:rPr lang="da-DK" sz="3200" dirty="0" err="1"/>
              <a:t>Rønsbo</a:t>
            </a:r>
            <a:r>
              <a:rPr lang="da-DK" sz="3200" dirty="0"/>
              <a:t> </a:t>
            </a:r>
            <a:r>
              <a:rPr lang="da-DK" sz="3200" b="1" i="1" dirty="0" smtClean="0"/>
              <a:t>Musical </a:t>
            </a:r>
            <a:r>
              <a:rPr lang="da-DK" sz="3200" b="1" i="1" dirty="0"/>
              <a:t>som narrativ læreproces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a-DK" dirty="0"/>
              <a:t>2. Samfundet, tiden og fortællingen	</a:t>
            </a:r>
            <a:r>
              <a:rPr lang="da-DK" dirty="0" smtClean="0"/>
              <a:t>				22</a:t>
            </a:r>
            <a:endParaRPr lang="da-DK" dirty="0"/>
          </a:p>
          <a:p>
            <a:pPr marL="0" indent="0">
              <a:buNone/>
              <a:tabLst>
                <a:tab pos="360363" algn="l"/>
              </a:tabLst>
            </a:pPr>
            <a:r>
              <a:rPr lang="da-DK" dirty="0"/>
              <a:t>	2.1. </a:t>
            </a:r>
            <a:r>
              <a:rPr lang="da-DK" dirty="0" err="1"/>
              <a:t>Kulturalisering</a:t>
            </a:r>
            <a:r>
              <a:rPr lang="da-DK" dirty="0"/>
              <a:t>	</a:t>
            </a:r>
            <a:r>
              <a:rPr lang="da-DK" dirty="0" smtClean="0"/>
              <a:t>					22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 </a:t>
            </a:r>
          </a:p>
          <a:p>
            <a:pPr marL="0" indent="0">
              <a:buNone/>
            </a:pPr>
            <a:r>
              <a:rPr lang="da-DK" dirty="0"/>
              <a:t>3. Paul </a:t>
            </a:r>
            <a:r>
              <a:rPr lang="da-DK" dirty="0" err="1"/>
              <a:t>Ricouer</a:t>
            </a:r>
            <a:r>
              <a:rPr lang="da-DK" dirty="0"/>
              <a:t>	</a:t>
            </a:r>
            <a:r>
              <a:rPr lang="da-DK" dirty="0" smtClean="0"/>
              <a:t>						25</a:t>
            </a:r>
            <a:endParaRPr lang="da-DK" dirty="0"/>
          </a:p>
          <a:p>
            <a:pPr marL="0" indent="0">
              <a:buNone/>
              <a:tabLst>
                <a:tab pos="360363" algn="l"/>
              </a:tabLst>
            </a:pPr>
            <a:r>
              <a:rPr lang="da-DK" dirty="0" smtClean="0"/>
              <a:t>	3.1</a:t>
            </a:r>
            <a:r>
              <a:rPr lang="da-DK" dirty="0"/>
              <a:t>. Præsentation af </a:t>
            </a:r>
            <a:r>
              <a:rPr lang="da-DK" dirty="0" err="1"/>
              <a:t>Ricouer</a:t>
            </a:r>
            <a:r>
              <a:rPr lang="da-DK" dirty="0"/>
              <a:t>	</a:t>
            </a:r>
            <a:r>
              <a:rPr lang="da-DK" dirty="0" smtClean="0"/>
              <a:t>				25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	</a:t>
            </a:r>
            <a:r>
              <a:rPr lang="da-DK" dirty="0" smtClean="0"/>
              <a:t>3.1.1</a:t>
            </a:r>
            <a:r>
              <a:rPr lang="da-DK" dirty="0"/>
              <a:t>. </a:t>
            </a:r>
            <a:r>
              <a:rPr lang="da-DK" dirty="0" err="1"/>
              <a:t>Ricoeurs</a:t>
            </a:r>
            <a:r>
              <a:rPr lang="da-DK" dirty="0"/>
              <a:t> filosofiske udfordring: overvindelse </a:t>
            </a:r>
            <a:r>
              <a:rPr lang="da-DK" dirty="0" smtClean="0"/>
              <a:t>		26</a:t>
            </a:r>
          </a:p>
          <a:p>
            <a:pPr marL="0" indent="0">
              <a:buNone/>
              <a:tabLst>
                <a:tab pos="1527175" algn="l"/>
              </a:tabLst>
            </a:pPr>
            <a:r>
              <a:rPr lang="da-DK" dirty="0"/>
              <a:t>	</a:t>
            </a:r>
            <a:r>
              <a:rPr lang="da-DK" dirty="0" smtClean="0"/>
              <a:t>af vores kulturs grundkonflikt </a:t>
            </a:r>
            <a:r>
              <a:rPr lang="da-DK" dirty="0"/>
              <a:t>mellem </a:t>
            </a:r>
            <a:endParaRPr lang="da-DK" dirty="0" smtClean="0"/>
          </a:p>
          <a:p>
            <a:pPr marL="0" indent="0">
              <a:buNone/>
              <a:tabLst>
                <a:tab pos="1527175" algn="l"/>
              </a:tabLst>
            </a:pPr>
            <a:r>
              <a:rPr lang="da-DK" dirty="0"/>
              <a:t>	</a:t>
            </a:r>
            <a:r>
              <a:rPr lang="da-DK" dirty="0" smtClean="0"/>
              <a:t>videnskab </a:t>
            </a:r>
            <a:r>
              <a:rPr lang="da-DK" dirty="0"/>
              <a:t>og humanisme</a:t>
            </a:r>
          </a:p>
          <a:p>
            <a:pPr marL="0" indent="0">
              <a:buNone/>
            </a:pPr>
            <a:r>
              <a:rPr lang="da-DK" dirty="0"/>
              <a:t>	</a:t>
            </a:r>
            <a:r>
              <a:rPr lang="da-DK" dirty="0" smtClean="0"/>
              <a:t>3.1.2</a:t>
            </a:r>
            <a:r>
              <a:rPr lang="da-DK" dirty="0"/>
              <a:t>. Dannelse af `selvet´ i </a:t>
            </a:r>
            <a:r>
              <a:rPr lang="da-DK" dirty="0" err="1"/>
              <a:t>Ricoeurs</a:t>
            </a:r>
            <a:r>
              <a:rPr lang="da-DK" dirty="0"/>
              <a:t> filosofi	</a:t>
            </a:r>
            <a:r>
              <a:rPr lang="da-DK" dirty="0" smtClean="0"/>
              <a:t>		28</a:t>
            </a:r>
            <a:endParaRPr lang="da-DK" dirty="0"/>
          </a:p>
          <a:p>
            <a:pPr marL="0" indent="0">
              <a:buNone/>
              <a:tabLst>
                <a:tab pos="360363" algn="l"/>
              </a:tabLst>
            </a:pPr>
            <a:r>
              <a:rPr lang="da-DK" dirty="0"/>
              <a:t>	3.2. </a:t>
            </a:r>
            <a:r>
              <a:rPr lang="da-DK" dirty="0" err="1"/>
              <a:t>Mimesisteorien</a:t>
            </a:r>
            <a:r>
              <a:rPr lang="da-DK" dirty="0"/>
              <a:t>	</a:t>
            </a:r>
            <a:r>
              <a:rPr lang="da-DK" dirty="0" smtClean="0"/>
              <a:t>					30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	</a:t>
            </a:r>
            <a:r>
              <a:rPr lang="da-DK" dirty="0" smtClean="0"/>
              <a:t>3.2.1</a:t>
            </a:r>
            <a:r>
              <a:rPr lang="da-DK" dirty="0"/>
              <a:t>. Mimesis 1	</a:t>
            </a:r>
            <a:r>
              <a:rPr lang="da-DK" dirty="0" smtClean="0"/>
              <a:t>					31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	</a:t>
            </a:r>
            <a:r>
              <a:rPr lang="da-DK" dirty="0" smtClean="0"/>
              <a:t>3.2.2</a:t>
            </a:r>
            <a:r>
              <a:rPr lang="da-DK" dirty="0"/>
              <a:t>. Kommentering af mimesis 1	</a:t>
            </a:r>
            <a:r>
              <a:rPr lang="da-DK" dirty="0" smtClean="0"/>
              <a:t>			33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	</a:t>
            </a:r>
            <a:r>
              <a:rPr lang="da-DK" dirty="0" smtClean="0"/>
              <a:t>3.2.3</a:t>
            </a:r>
            <a:r>
              <a:rPr lang="da-DK" dirty="0"/>
              <a:t>. Mimesis 2	</a:t>
            </a:r>
            <a:r>
              <a:rPr lang="da-DK" dirty="0" smtClean="0"/>
              <a:t>					34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	3.2.4. Kommentering af mimesis 2	</a:t>
            </a:r>
            <a:r>
              <a:rPr lang="da-DK" dirty="0" smtClean="0"/>
              <a:t>			36 </a:t>
            </a:r>
            <a:endParaRPr lang="da-DK" dirty="0"/>
          </a:p>
          <a:p>
            <a:pPr marL="0" indent="0">
              <a:buNone/>
              <a:tabLst>
                <a:tab pos="1527175" algn="l"/>
              </a:tabLst>
            </a:pPr>
            <a:r>
              <a:rPr lang="da-DK" dirty="0"/>
              <a:t>	</a:t>
            </a:r>
            <a:r>
              <a:rPr lang="da-DK" dirty="0" smtClean="0"/>
              <a:t>og </a:t>
            </a:r>
            <a:r>
              <a:rPr lang="da-DK" dirty="0"/>
              <a:t>herunder relatering til æstetiske læreprocesser</a:t>
            </a:r>
          </a:p>
          <a:p>
            <a:pPr marL="0" indent="0">
              <a:buNone/>
            </a:pPr>
            <a:r>
              <a:rPr lang="da-DK" dirty="0"/>
              <a:t>	</a:t>
            </a:r>
            <a:r>
              <a:rPr lang="da-DK" dirty="0" smtClean="0"/>
              <a:t>3.2.5</a:t>
            </a:r>
            <a:r>
              <a:rPr lang="da-DK" dirty="0"/>
              <a:t>. Mimesis 3	</a:t>
            </a:r>
            <a:r>
              <a:rPr lang="da-DK" dirty="0" smtClean="0"/>
              <a:t>					37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	</a:t>
            </a:r>
            <a:r>
              <a:rPr lang="da-DK" dirty="0" smtClean="0"/>
              <a:t>3.2.6</a:t>
            </a:r>
            <a:r>
              <a:rPr lang="da-DK" dirty="0"/>
              <a:t>. Kommentering af mimesis 3	</a:t>
            </a:r>
            <a:r>
              <a:rPr lang="da-DK" dirty="0" smtClean="0"/>
              <a:t>			39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240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da-DK" sz="3200" dirty="0"/>
              <a:t>Jørgen </a:t>
            </a:r>
            <a:r>
              <a:rPr lang="da-DK" sz="3200" dirty="0" err="1"/>
              <a:t>Rønsbo</a:t>
            </a:r>
            <a:r>
              <a:rPr lang="da-DK" sz="3200" dirty="0"/>
              <a:t> </a:t>
            </a:r>
            <a:r>
              <a:rPr lang="da-DK" sz="3200" b="1" i="1" dirty="0" smtClean="0"/>
              <a:t>Musical </a:t>
            </a:r>
            <a:r>
              <a:rPr lang="da-DK" sz="3200" b="1" i="1" dirty="0"/>
              <a:t>som narrativ læreproces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000" dirty="0"/>
              <a:t>4. Et musicalprojekt	</a:t>
            </a:r>
            <a:r>
              <a:rPr lang="da-DK" sz="2000" dirty="0" smtClean="0"/>
              <a:t>					41</a:t>
            </a:r>
            <a:endParaRPr lang="da-DK" sz="2000" dirty="0"/>
          </a:p>
          <a:p>
            <a:pPr marL="0" indent="0">
              <a:buNone/>
            </a:pPr>
            <a:r>
              <a:rPr lang="da-DK" sz="2000" dirty="0"/>
              <a:t>	4.1. Lærergruppens valg	</a:t>
            </a:r>
            <a:r>
              <a:rPr lang="da-DK" sz="2000" dirty="0" smtClean="0"/>
              <a:t>				41</a:t>
            </a:r>
            <a:endParaRPr lang="da-DK" sz="2000" dirty="0"/>
          </a:p>
          <a:p>
            <a:pPr marL="0" indent="0">
              <a:buNone/>
            </a:pPr>
            <a:r>
              <a:rPr lang="da-DK" sz="2000" dirty="0"/>
              <a:t>	4.2. Musicalarbejdet som pædagogisk projekt –	</a:t>
            </a:r>
            <a:r>
              <a:rPr lang="da-DK" sz="2000" dirty="0" smtClean="0"/>
              <a:t>	44</a:t>
            </a:r>
            <a:endParaRPr lang="da-DK" sz="2000" dirty="0"/>
          </a:p>
          <a:p>
            <a:pPr marL="0" indent="0">
              <a:buNone/>
            </a:pPr>
            <a:r>
              <a:rPr lang="da-DK" sz="2000" dirty="0"/>
              <a:t>	perspektiveret ved den </a:t>
            </a:r>
            <a:r>
              <a:rPr lang="da-DK" sz="2000" dirty="0" err="1"/>
              <a:t>tre-foldige</a:t>
            </a:r>
            <a:r>
              <a:rPr lang="da-DK" sz="2000" dirty="0"/>
              <a:t> mimesis 		</a:t>
            </a:r>
          </a:p>
          <a:p>
            <a:pPr marL="0" indent="0">
              <a:buNone/>
            </a:pPr>
            <a:r>
              <a:rPr lang="da-DK" sz="2000" dirty="0"/>
              <a:t>		4.2.1. Mimesis 1 i musicalarbejdet	</a:t>
            </a:r>
            <a:r>
              <a:rPr lang="da-DK" sz="2000" dirty="0" smtClean="0"/>
              <a:t>		44</a:t>
            </a:r>
            <a:endParaRPr lang="da-DK" sz="2000" dirty="0"/>
          </a:p>
          <a:p>
            <a:pPr marL="0" indent="0">
              <a:buNone/>
            </a:pPr>
            <a:r>
              <a:rPr lang="da-DK" sz="2000" dirty="0"/>
              <a:t>		4.2.2. Mimesis 2 i musicalarbejdet	</a:t>
            </a:r>
            <a:r>
              <a:rPr lang="da-DK" sz="2000" dirty="0" smtClean="0"/>
              <a:t>		47</a:t>
            </a:r>
            <a:endParaRPr lang="da-DK" sz="2000" dirty="0"/>
          </a:p>
          <a:p>
            <a:pPr marL="0" indent="0">
              <a:buNone/>
            </a:pPr>
            <a:r>
              <a:rPr lang="da-DK" sz="2000" dirty="0"/>
              <a:t>		4.2.3. Mimesis 3 i musicalarbejdet	</a:t>
            </a:r>
            <a:r>
              <a:rPr lang="da-DK" sz="2000" dirty="0" smtClean="0"/>
              <a:t>		50</a:t>
            </a: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312522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688</TotalTime>
  <Words>521</Words>
  <Application>Microsoft Office PowerPoint</Application>
  <PresentationFormat>Skærmshow (4:3)</PresentationFormat>
  <Paragraphs>101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11</vt:i4>
      </vt:variant>
    </vt:vector>
  </HeadingPairs>
  <TitlesOfParts>
    <vt:vector size="12" baseType="lpstr">
      <vt:lpstr>Kontortema</vt:lpstr>
      <vt:lpstr>Anvendelse af teori og metode i specialeafhandlinger</vt:lpstr>
      <vt:lpstr>Hvordan vælge teori og metode?</vt:lpstr>
      <vt:lpstr>Forskellige teoretiske niveauer</vt:lpstr>
      <vt:lpstr>Pædagogisk perspektiv vs Forskningsperspektiv</vt:lpstr>
      <vt:lpstr>Eksempler på god  - og mindre god anvendelse af teori</vt:lpstr>
      <vt:lpstr>Inkarneret anvendelse af teori</vt:lpstr>
      <vt:lpstr>Jørgen Rønsbo Musical som narrativ læreproces</vt:lpstr>
      <vt:lpstr>Jørgen Rønsbo Musical som narrativ læreproces</vt:lpstr>
      <vt:lpstr>Jørgen Rønsbo Musical som narrativ læreproces</vt:lpstr>
      <vt:lpstr>Jørgen Rønsbo Musical som narrativ læreproces</vt:lpstr>
      <vt:lpstr>Gyldighed</vt:lpstr>
    </vt:vector>
  </TitlesOfParts>
  <Company>DPU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Anvendelse af teori og metode i specialeafhandlinger</dc:title>
  <dc:creator>Sven-Erik Holgersen</dc:creator>
  <cp:lastModifiedBy>Sven-Erik Holgersen</cp:lastModifiedBy>
  <cp:revision>17</cp:revision>
  <dcterms:created xsi:type="dcterms:W3CDTF">2011-11-15T00:01:18Z</dcterms:created>
  <dcterms:modified xsi:type="dcterms:W3CDTF">2012-05-05T16:47:18Z</dcterms:modified>
</cp:coreProperties>
</file>